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541" r:id="rId2"/>
    <p:sldId id="542" r:id="rId3"/>
    <p:sldId id="443" r:id="rId4"/>
    <p:sldId id="429" r:id="rId5"/>
    <p:sldId id="431" r:id="rId6"/>
    <p:sldId id="433" r:id="rId7"/>
    <p:sldId id="432" r:id="rId8"/>
    <p:sldId id="434" r:id="rId9"/>
    <p:sldId id="435" r:id="rId10"/>
    <p:sldId id="437" r:id="rId11"/>
    <p:sldId id="438" r:id="rId12"/>
    <p:sldId id="439" r:id="rId13"/>
    <p:sldId id="440" r:id="rId14"/>
    <p:sldId id="441" r:id="rId15"/>
    <p:sldId id="442" r:id="rId16"/>
    <p:sldId id="402" r:id="rId17"/>
    <p:sldId id="407" r:id="rId18"/>
    <p:sldId id="405" r:id="rId19"/>
    <p:sldId id="406" r:id="rId20"/>
    <p:sldId id="272" r:id="rId21"/>
    <p:sldId id="544" r:id="rId22"/>
    <p:sldId id="543" r:id="rId23"/>
    <p:sldId id="54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99"/>
    <a:srgbClr val="4708C4"/>
    <a:srgbClr val="FF0000"/>
    <a:srgbClr val="FF3300"/>
    <a:srgbClr val="FF9900"/>
    <a:srgbClr val="C6466B"/>
    <a:srgbClr val="CC0000"/>
    <a:srgbClr val="CC66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4" autoAdjust="0"/>
    <p:restoredTop sz="96401" autoAdjust="0"/>
  </p:normalViewPr>
  <p:slideViewPr>
    <p:cSldViewPr>
      <p:cViewPr>
        <p:scale>
          <a:sx n="68" d="100"/>
          <a:sy n="68" d="100"/>
        </p:scale>
        <p:origin x="-139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84DC2-9AD1-412A-99BC-B7F32E8A2EB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7F5CF5-B62C-43DB-9700-398348C36EC1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ne-NP" sz="2800" b="1" dirty="0">
              <a:solidFill>
                <a:srgbClr val="000099"/>
              </a:solidFill>
              <a:latin typeface="Preeti" pitchFamily="2" charset="0"/>
              <a:cs typeface="Kalimati" panose="00000400000000000000" pitchFamily="2"/>
            </a:rPr>
            <a:t>जग्गाको उपभोग</a:t>
          </a:r>
          <a:endParaRPr lang="en-US" sz="2800" b="1" dirty="0">
            <a:solidFill>
              <a:srgbClr val="000099"/>
            </a:solidFill>
            <a:latin typeface="Preeti" pitchFamily="2" charset="0"/>
            <a:cs typeface="Kalimati" panose="00000400000000000000" pitchFamily="2"/>
          </a:endParaRPr>
        </a:p>
      </dgm:t>
    </dgm:pt>
    <dgm:pt modelId="{4C2BCB78-7C88-4E3A-9425-EB76FD4D21C6}" type="parTrans" cxnId="{4DB08EE8-7B8D-459D-BB19-486EDCE7E6E5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CA401F32-36F0-4388-B336-760C94207F35}" type="sibTrans" cxnId="{4DB08EE8-7B8D-459D-BB19-486EDCE7E6E5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F9227B0A-5D95-4021-B903-C255ABC5D36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आफ्नो परिवारको हकको जग्गा आफैले चलन गरेको </a:t>
          </a:r>
          <a:endParaRPr lang="en-US" sz="2400" b="1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  <a:p>
          <a:pPr>
            <a:lnSpc>
              <a:spcPct val="100000"/>
            </a:lnSpc>
          </a:pP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(महल २)</a:t>
          </a:r>
          <a:endParaRPr lang="en-US" sz="2400" b="1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gm:t>
    </dgm:pt>
    <dgm:pt modelId="{154DD9B6-27C4-4F09-987F-6F07508CB175}" type="parTrans" cxnId="{44E68FB9-D2D1-4F7C-8CEE-183646E73454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AAD14D5F-B9F6-46AE-9666-0B6C6352BE3A}" type="sibTrans" cxnId="{44E68FB9-D2D1-4F7C-8CEE-183646E73454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D48050E7-EA8A-4ECD-9747-4644974E1B8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ne-NP" sz="2400" b="1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अरूको हकको जग्गा हाल परिवारले चलन गरेको </a:t>
          </a:r>
          <a:endParaRPr lang="en-US" sz="2400" b="1" dirty="0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  <a:p>
          <a:pPr>
            <a:lnSpc>
              <a:spcPct val="100000"/>
            </a:lnSpc>
          </a:pPr>
          <a:r>
            <a:rPr lang="ne-NP" sz="2400" b="1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(महल ३ देखि ८)</a:t>
          </a:r>
          <a:endParaRPr lang="en-US" sz="2400" b="1" dirty="0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</dgm:t>
    </dgm:pt>
    <dgm:pt modelId="{415B2CEC-45E4-4E81-889E-BFE815C33B99}" type="parTrans" cxnId="{8C081A34-9B60-46C5-9DAB-9A491A11F511}">
      <dgm:prSet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 sz="2400">
            <a:solidFill>
              <a:srgbClr val="000099"/>
            </a:solidFill>
            <a:latin typeface="Preeti" pitchFamily="2" charset="0"/>
          </a:endParaRPr>
        </a:p>
      </dgm:t>
    </dgm:pt>
    <dgm:pt modelId="{B59E40C6-BD47-4855-A2AD-13F2E84CC711}" type="sibTrans" cxnId="{8C081A34-9B60-46C5-9DAB-9A491A11F511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3B8B3DB5-960A-491B-A592-D0FE3C9128E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ne-NP" sz="2400" b="1" dirty="0">
              <a:solidFill>
                <a:srgbClr val="00B050"/>
              </a:solidFill>
              <a:latin typeface="Preeti" pitchFamily="2" charset="0"/>
              <a:cs typeface="Kalimati" panose="00000400000000000000" pitchFamily="2"/>
            </a:rPr>
            <a:t>अन्य प्रकारको उपभोगअन्तर्गत चलन गरेको </a:t>
          </a:r>
          <a:endParaRPr lang="en-US" sz="2400" b="1" dirty="0">
            <a:solidFill>
              <a:srgbClr val="00B050"/>
            </a:solidFill>
            <a:latin typeface="Preeti" pitchFamily="2" charset="0"/>
            <a:cs typeface="Kalimati" panose="00000400000000000000" pitchFamily="2"/>
          </a:endParaRPr>
        </a:p>
        <a:p>
          <a:pPr>
            <a:lnSpc>
              <a:spcPct val="100000"/>
            </a:lnSpc>
          </a:pPr>
          <a:r>
            <a:rPr lang="ne-NP" sz="2400" b="1" dirty="0">
              <a:solidFill>
                <a:srgbClr val="00B050"/>
              </a:solidFill>
              <a:latin typeface="Preeti" pitchFamily="2" charset="0"/>
              <a:cs typeface="Kalimati" panose="00000400000000000000" pitchFamily="2"/>
            </a:rPr>
            <a:t>(महल ९)</a:t>
          </a:r>
          <a:endParaRPr lang="en-US" sz="2400" b="1" dirty="0">
            <a:solidFill>
              <a:srgbClr val="00B050"/>
            </a:solidFill>
            <a:latin typeface="Preeti" pitchFamily="2" charset="0"/>
            <a:cs typeface="Kalimati" panose="00000400000000000000" pitchFamily="2"/>
          </a:endParaRPr>
        </a:p>
      </dgm:t>
    </dgm:pt>
    <dgm:pt modelId="{B24045E3-5C13-4F94-9526-E20E19812720}" type="parTrans" cxnId="{CDAC8198-A38B-441E-B1F0-1F6A8BE5AA94}">
      <dgm:prSet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FD78B49A-795E-4FFB-AEF9-BFCC95565DD4}" type="sibTrans" cxnId="{CDAC8198-A38B-441E-B1F0-1F6A8BE5AA94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B0C03A93-BEC2-4A4F-838A-90820B7C3806}" type="pres">
      <dgm:prSet presAssocID="{8CA84DC2-9AD1-412A-99BC-B7F32E8A2E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A52583-4779-4E27-BD80-6D8B9FD013EC}" type="pres">
      <dgm:prSet presAssocID="{E07F5CF5-B62C-43DB-9700-398348C36EC1}" presName="centerShape" presStyleLbl="node0" presStyleIdx="0" presStyleCnt="1" custLinFactNeighborX="-440" custLinFactNeighborY="9348"/>
      <dgm:spPr/>
      <dgm:t>
        <a:bodyPr/>
        <a:lstStyle/>
        <a:p>
          <a:endParaRPr lang="en-US"/>
        </a:p>
      </dgm:t>
    </dgm:pt>
    <dgm:pt modelId="{2655F064-099A-484A-A550-AFCF609550CD}" type="pres">
      <dgm:prSet presAssocID="{154DD9B6-27C4-4F09-987F-6F07508CB175}" presName="parTrans" presStyleLbl="bgSibTrans2D1" presStyleIdx="0" presStyleCnt="3" custAng="10455450" custScaleX="38448" custLinFactNeighborX="27643" custLinFactNeighborY="68698"/>
      <dgm:spPr/>
      <dgm:t>
        <a:bodyPr/>
        <a:lstStyle/>
        <a:p>
          <a:endParaRPr lang="en-US"/>
        </a:p>
      </dgm:t>
    </dgm:pt>
    <dgm:pt modelId="{57957D71-C4D9-4227-90EB-4EB361066CD3}" type="pres">
      <dgm:prSet presAssocID="{F9227B0A-5D95-4021-B903-C255ABC5D36A}" presName="node" presStyleLbl="node1" presStyleIdx="0" presStyleCnt="3" custScaleX="104559" custScaleY="135994" custRadScaleRad="105257" custRadScaleInc="-3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8F652-67F5-4270-9331-A7C9F4EAB2C2}" type="pres">
      <dgm:prSet presAssocID="{415B2CEC-45E4-4E81-889E-BFE815C33B99}" presName="parTrans" presStyleLbl="bgSibTrans2D1" presStyleIdx="1" presStyleCnt="3" custFlipVert="1" custFlipHor="1" custScaleX="58822" custLinFactNeighborX="1706" custLinFactNeighborY="74893"/>
      <dgm:spPr/>
      <dgm:t>
        <a:bodyPr/>
        <a:lstStyle/>
        <a:p>
          <a:endParaRPr lang="en-US"/>
        </a:p>
      </dgm:t>
    </dgm:pt>
    <dgm:pt modelId="{DDA9C415-2DC4-4833-84B5-1A00135644FD}" type="pres">
      <dgm:prSet presAssocID="{D48050E7-EA8A-4ECD-9747-4644974E1B8A}" presName="node" presStyleLbl="node1" presStyleIdx="1" presStyleCnt="3" custScaleX="145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7D9F1-FDFC-4255-9F23-35A3BD8DA784}" type="pres">
      <dgm:prSet presAssocID="{B24045E3-5C13-4F94-9526-E20E19812720}" presName="parTrans" presStyleLbl="bgSibTrans2D1" presStyleIdx="2" presStyleCnt="3" custAng="14648083" custFlipVert="1" custScaleX="40386" custLinFactNeighborX="-23626" custLinFactNeighborY="77234"/>
      <dgm:spPr/>
      <dgm:t>
        <a:bodyPr/>
        <a:lstStyle/>
        <a:p>
          <a:endParaRPr lang="en-US"/>
        </a:p>
      </dgm:t>
    </dgm:pt>
    <dgm:pt modelId="{D7BD0C42-0AF1-4718-948C-9B8FD329637A}" type="pres">
      <dgm:prSet presAssocID="{3B8B3DB5-960A-491B-A592-D0FE3C9128E3}" presName="node" presStyleLbl="node1" presStyleIdx="2" presStyleCnt="3" custScaleY="145741" custRadScaleRad="108496" custRadScaleInc="5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28AD6B-92CD-4935-93A7-D360F0722941}" type="presOf" srcId="{3B8B3DB5-960A-491B-A592-D0FE3C9128E3}" destId="{D7BD0C42-0AF1-4718-948C-9B8FD329637A}" srcOrd="0" destOrd="0" presId="urn:microsoft.com/office/officeart/2005/8/layout/radial4"/>
    <dgm:cxn modelId="{DFE3EB61-A58D-480B-902B-F88B9CBE3203}" type="presOf" srcId="{8CA84DC2-9AD1-412A-99BC-B7F32E8A2EB6}" destId="{B0C03A93-BEC2-4A4F-838A-90820B7C3806}" srcOrd="0" destOrd="0" presId="urn:microsoft.com/office/officeart/2005/8/layout/radial4"/>
    <dgm:cxn modelId="{4DB08EE8-7B8D-459D-BB19-486EDCE7E6E5}" srcId="{8CA84DC2-9AD1-412A-99BC-B7F32E8A2EB6}" destId="{E07F5CF5-B62C-43DB-9700-398348C36EC1}" srcOrd="0" destOrd="0" parTransId="{4C2BCB78-7C88-4E3A-9425-EB76FD4D21C6}" sibTransId="{CA401F32-36F0-4388-B336-760C94207F35}"/>
    <dgm:cxn modelId="{FD307F81-5611-4CE0-AA88-39C372356337}" type="presOf" srcId="{415B2CEC-45E4-4E81-889E-BFE815C33B99}" destId="{EBD8F652-67F5-4270-9331-A7C9F4EAB2C2}" srcOrd="0" destOrd="0" presId="urn:microsoft.com/office/officeart/2005/8/layout/radial4"/>
    <dgm:cxn modelId="{F46AE647-9966-4103-A8F1-8B2194A7D082}" type="presOf" srcId="{154DD9B6-27C4-4F09-987F-6F07508CB175}" destId="{2655F064-099A-484A-A550-AFCF609550CD}" srcOrd="0" destOrd="0" presId="urn:microsoft.com/office/officeart/2005/8/layout/radial4"/>
    <dgm:cxn modelId="{CDAC8198-A38B-441E-B1F0-1F6A8BE5AA94}" srcId="{E07F5CF5-B62C-43DB-9700-398348C36EC1}" destId="{3B8B3DB5-960A-491B-A592-D0FE3C9128E3}" srcOrd="2" destOrd="0" parTransId="{B24045E3-5C13-4F94-9526-E20E19812720}" sibTransId="{FD78B49A-795E-4FFB-AEF9-BFCC95565DD4}"/>
    <dgm:cxn modelId="{93E1BA2A-120F-4E47-B908-5A0EEB4ABAC9}" type="presOf" srcId="{D48050E7-EA8A-4ECD-9747-4644974E1B8A}" destId="{DDA9C415-2DC4-4833-84B5-1A00135644FD}" srcOrd="0" destOrd="0" presId="urn:microsoft.com/office/officeart/2005/8/layout/radial4"/>
    <dgm:cxn modelId="{8C081A34-9B60-46C5-9DAB-9A491A11F511}" srcId="{E07F5CF5-B62C-43DB-9700-398348C36EC1}" destId="{D48050E7-EA8A-4ECD-9747-4644974E1B8A}" srcOrd="1" destOrd="0" parTransId="{415B2CEC-45E4-4E81-889E-BFE815C33B99}" sibTransId="{B59E40C6-BD47-4855-A2AD-13F2E84CC711}"/>
    <dgm:cxn modelId="{1478160A-A2F0-4812-809D-ED3FB8023A1A}" type="presOf" srcId="{B24045E3-5C13-4F94-9526-E20E19812720}" destId="{6867D9F1-FDFC-4255-9F23-35A3BD8DA784}" srcOrd="0" destOrd="0" presId="urn:microsoft.com/office/officeart/2005/8/layout/radial4"/>
    <dgm:cxn modelId="{5432B6EF-E29E-4318-97AA-2EB80158512D}" type="presOf" srcId="{F9227B0A-5D95-4021-B903-C255ABC5D36A}" destId="{57957D71-C4D9-4227-90EB-4EB361066CD3}" srcOrd="0" destOrd="0" presId="urn:microsoft.com/office/officeart/2005/8/layout/radial4"/>
    <dgm:cxn modelId="{44E68FB9-D2D1-4F7C-8CEE-183646E73454}" srcId="{E07F5CF5-B62C-43DB-9700-398348C36EC1}" destId="{F9227B0A-5D95-4021-B903-C255ABC5D36A}" srcOrd="0" destOrd="0" parTransId="{154DD9B6-27C4-4F09-987F-6F07508CB175}" sibTransId="{AAD14D5F-B9F6-46AE-9666-0B6C6352BE3A}"/>
    <dgm:cxn modelId="{58A5C7B7-2A79-4CDA-94D2-F6803AF399B6}" type="presOf" srcId="{E07F5CF5-B62C-43DB-9700-398348C36EC1}" destId="{66A52583-4779-4E27-BD80-6D8B9FD013EC}" srcOrd="0" destOrd="0" presId="urn:microsoft.com/office/officeart/2005/8/layout/radial4"/>
    <dgm:cxn modelId="{B474F9C8-9D67-4A1C-B830-5C09C1A57F40}" type="presParOf" srcId="{B0C03A93-BEC2-4A4F-838A-90820B7C3806}" destId="{66A52583-4779-4E27-BD80-6D8B9FD013EC}" srcOrd="0" destOrd="0" presId="urn:microsoft.com/office/officeart/2005/8/layout/radial4"/>
    <dgm:cxn modelId="{FE8D3D87-5A52-457C-8692-AA64109AC3FF}" type="presParOf" srcId="{B0C03A93-BEC2-4A4F-838A-90820B7C3806}" destId="{2655F064-099A-484A-A550-AFCF609550CD}" srcOrd="1" destOrd="0" presId="urn:microsoft.com/office/officeart/2005/8/layout/radial4"/>
    <dgm:cxn modelId="{B12BED99-89BC-4427-A1F7-744044BBD0A9}" type="presParOf" srcId="{B0C03A93-BEC2-4A4F-838A-90820B7C3806}" destId="{57957D71-C4D9-4227-90EB-4EB361066CD3}" srcOrd="2" destOrd="0" presId="urn:microsoft.com/office/officeart/2005/8/layout/radial4"/>
    <dgm:cxn modelId="{FBB4F8A1-F557-49D7-968D-40B811969442}" type="presParOf" srcId="{B0C03A93-BEC2-4A4F-838A-90820B7C3806}" destId="{EBD8F652-67F5-4270-9331-A7C9F4EAB2C2}" srcOrd="3" destOrd="0" presId="urn:microsoft.com/office/officeart/2005/8/layout/radial4"/>
    <dgm:cxn modelId="{001DA4FE-8151-4902-9557-C74B9D9B4368}" type="presParOf" srcId="{B0C03A93-BEC2-4A4F-838A-90820B7C3806}" destId="{DDA9C415-2DC4-4833-84B5-1A00135644FD}" srcOrd="4" destOrd="0" presId="urn:microsoft.com/office/officeart/2005/8/layout/radial4"/>
    <dgm:cxn modelId="{2BBE7867-C44F-408A-BFC9-E0F10EED077B}" type="presParOf" srcId="{B0C03A93-BEC2-4A4F-838A-90820B7C3806}" destId="{6867D9F1-FDFC-4255-9F23-35A3BD8DA784}" srcOrd="5" destOrd="0" presId="urn:microsoft.com/office/officeart/2005/8/layout/radial4"/>
    <dgm:cxn modelId="{326E9465-0418-433A-A789-E84E1C2FAD12}" type="presParOf" srcId="{B0C03A93-BEC2-4A4F-838A-90820B7C3806}" destId="{D7BD0C42-0AF1-4718-948C-9B8FD329637A}" srcOrd="6" destOrd="0" presId="urn:microsoft.com/office/officeart/2005/8/layout/radial4"/>
  </dgm:cxnLst>
  <dgm:bg/>
  <dgm:whole>
    <a:ln w="38100">
      <a:solidFill>
        <a:schemeClr val="tx1">
          <a:lumMod val="50000"/>
          <a:lumOff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52583-4779-4E27-BD80-6D8B9FD013EC}">
      <dsp:nvSpPr>
        <dsp:cNvPr id="0" name=""/>
        <dsp:cNvSpPr/>
      </dsp:nvSpPr>
      <dsp:spPr>
        <a:xfrm>
          <a:off x="2959792" y="3184445"/>
          <a:ext cx="2454354" cy="2454354"/>
        </a:xfrm>
        <a:prstGeom prst="ellipse">
          <a:avLst/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solidFill>
                <a:srgbClr val="000099"/>
              </a:solidFill>
              <a:latin typeface="Preeti" pitchFamily="2" charset="0"/>
              <a:cs typeface="Kalimati" panose="00000400000000000000" pitchFamily="2"/>
            </a:rPr>
            <a:t>जग्गाको उपभोग</a:t>
          </a:r>
          <a:endParaRPr lang="en-US" sz="2800" b="1" kern="1200" dirty="0">
            <a:solidFill>
              <a:srgbClr val="000099"/>
            </a:solidFill>
            <a:latin typeface="Preeti" pitchFamily="2" charset="0"/>
            <a:cs typeface="Kalimati" panose="00000400000000000000" pitchFamily="2"/>
          </a:endParaRPr>
        </a:p>
      </dsp:txBody>
      <dsp:txXfrm>
        <a:off x="3319224" y="3543877"/>
        <a:ext cx="1735490" cy="1735490"/>
      </dsp:txXfrm>
    </dsp:sp>
    <dsp:sp modelId="{2655F064-099A-484A-A550-AFCF609550CD}">
      <dsp:nvSpPr>
        <dsp:cNvPr id="0" name=""/>
        <dsp:cNvSpPr/>
      </dsp:nvSpPr>
      <dsp:spPr>
        <a:xfrm rot="1686393">
          <a:off x="2326476" y="3169404"/>
          <a:ext cx="852577" cy="699490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57D71-C4D9-4227-90EB-4EB361066CD3}">
      <dsp:nvSpPr>
        <dsp:cNvPr id="0" name=""/>
        <dsp:cNvSpPr/>
      </dsp:nvSpPr>
      <dsp:spPr>
        <a:xfrm>
          <a:off x="0" y="1152682"/>
          <a:ext cx="2437935" cy="2536708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आफ्नो परिवारको हकको जग्गा आफैले चलन गरेको </a:t>
          </a:r>
          <a:endParaRPr lang="en-US" sz="2400" b="1" kern="1200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</a:pP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(महल २)</a:t>
          </a:r>
          <a:endParaRPr lang="en-US" sz="2400" b="1" kern="1200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sp:txBody>
      <dsp:txXfrm>
        <a:off x="71405" y="1224087"/>
        <a:ext cx="2295125" cy="2393898"/>
      </dsp:txXfrm>
    </dsp:sp>
    <dsp:sp modelId="{EBD8F652-67F5-4270-9331-A7C9F4EAB2C2}">
      <dsp:nvSpPr>
        <dsp:cNvPr id="0" name=""/>
        <dsp:cNvSpPr/>
      </dsp:nvSpPr>
      <dsp:spPr>
        <a:xfrm rot="16230246" flipH="1" flipV="1">
          <a:off x="3618784" y="2171076"/>
          <a:ext cx="1251452" cy="699490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9C415-2DC4-4833-84B5-1A00135644FD}">
      <dsp:nvSpPr>
        <dsp:cNvPr id="0" name=""/>
        <dsp:cNvSpPr/>
      </dsp:nvSpPr>
      <dsp:spPr>
        <a:xfrm>
          <a:off x="2517007" y="576"/>
          <a:ext cx="3401135" cy="1865309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ne-NP" sz="2400" b="1" kern="1200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अरूको हकको जग्गा हाल परिवारले चलन गरेको </a:t>
          </a:r>
          <a:endParaRPr lang="en-US" sz="2400" b="1" kern="1200" dirty="0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</a:pPr>
          <a:r>
            <a:rPr lang="ne-NP" sz="2400" b="1" kern="1200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(महल ३ देखि ८)</a:t>
          </a:r>
          <a:endParaRPr lang="en-US" sz="2400" b="1" kern="1200" dirty="0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</dsp:txBody>
      <dsp:txXfrm>
        <a:off x="2571640" y="55209"/>
        <a:ext cx="3291869" cy="1756043"/>
      </dsp:txXfrm>
    </dsp:sp>
    <dsp:sp modelId="{6867D9F1-FDFC-4255-9F23-35A3BD8DA784}">
      <dsp:nvSpPr>
        <dsp:cNvPr id="0" name=""/>
        <dsp:cNvSpPr/>
      </dsp:nvSpPr>
      <dsp:spPr>
        <a:xfrm rot="8950527" flipV="1">
          <a:off x="5276662" y="3233653"/>
          <a:ext cx="915015" cy="699490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D0C42-0AF1-4718-948C-9B8FD329637A}">
      <dsp:nvSpPr>
        <dsp:cNvPr id="0" name=""/>
        <dsp:cNvSpPr/>
      </dsp:nvSpPr>
      <dsp:spPr>
        <a:xfrm>
          <a:off x="6050363" y="1061772"/>
          <a:ext cx="2331636" cy="2718520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e-NP" sz="2400" b="1" kern="1200" dirty="0">
              <a:solidFill>
                <a:srgbClr val="00B050"/>
              </a:solidFill>
              <a:latin typeface="Preeti" pitchFamily="2" charset="0"/>
              <a:cs typeface="Kalimati" panose="00000400000000000000" pitchFamily="2"/>
            </a:rPr>
            <a:t>अन्य प्रकारको उपभोगअन्तर्गत चलन गरेको </a:t>
          </a:r>
          <a:endParaRPr lang="en-US" sz="2400" b="1" kern="1200" dirty="0">
            <a:solidFill>
              <a:srgbClr val="00B050"/>
            </a:solidFill>
            <a:latin typeface="Preeti" pitchFamily="2" charset="0"/>
            <a:cs typeface="Kalimati" panose="00000400000000000000" pitchFamily="2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e-NP" sz="2400" b="1" kern="1200" dirty="0">
              <a:solidFill>
                <a:srgbClr val="00B050"/>
              </a:solidFill>
              <a:latin typeface="Preeti" pitchFamily="2" charset="0"/>
              <a:cs typeface="Kalimati" panose="00000400000000000000" pitchFamily="2"/>
            </a:rPr>
            <a:t>(महल ९)</a:t>
          </a:r>
          <a:endParaRPr lang="en-US" sz="2400" b="1" kern="1200" dirty="0">
            <a:solidFill>
              <a:srgbClr val="00B050"/>
            </a:solidFill>
            <a:latin typeface="Preeti" pitchFamily="2" charset="0"/>
            <a:cs typeface="Kalimati" panose="00000400000000000000" pitchFamily="2"/>
          </a:endParaRPr>
        </a:p>
      </dsp:txBody>
      <dsp:txXfrm>
        <a:off x="6118654" y="1130063"/>
        <a:ext cx="2195054" cy="2581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3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BC63-C252-4DB9-908D-ED89E7D87F86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911-308C-40EA-99FF-F2F15CFBF561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96A-9870-47FE-AAA6-D08B80D3DCA9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20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1859" y="2533504"/>
            <a:ext cx="3654029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5281613" y="2347916"/>
            <a:ext cx="2466975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04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8794-10E6-4242-95FB-A69C7D4BB66A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63D2-EB8E-4355-B2FF-DCF9C5B636BA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9AAE-0E06-42BF-B987-F698B99E03B8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4879-107C-465E-B888-D74244F72811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94B7-5E5E-44F4-8F3A-FBAA49CFE408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D24B-2BE7-4779-AEC5-05C91ACBB54C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6E4C-1297-4D8D-8F8D-ED162ADCB506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0B03-8FCE-49D0-9704-5AE48ED31F6E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33B1-48BD-46B7-B499-D7CD5A24EA6D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xmlns="" id="{431430F1-375F-4005-861C-74D64AD8E3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72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22A98F8-0824-4867-936F-BF4AE284DB0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504052" y="27166"/>
            <a:ext cx="639948" cy="63983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28248B45-648B-400A-B606-2148C86E75CE}"/>
              </a:ext>
            </a:extLst>
          </p:cNvPr>
          <p:cNvCxnSpPr/>
          <p:nvPr userDrawn="1"/>
        </p:nvCxnSpPr>
        <p:spPr>
          <a:xfrm>
            <a:off x="0" y="675231"/>
            <a:ext cx="916003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8C85BE1-AA4C-4782-8621-65C8C9883C24}"/>
              </a:ext>
            </a:extLst>
          </p:cNvPr>
          <p:cNvSpPr txBox="1"/>
          <p:nvPr userDrawn="1"/>
        </p:nvSpPr>
        <p:spPr>
          <a:xfrm>
            <a:off x="792347" y="27166"/>
            <a:ext cx="7665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00801"/>
            <a:ext cx="21336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1A41DD-702D-4F97-A023-C767D3F565F0}"/>
              </a:ext>
            </a:extLst>
          </p:cNvPr>
          <p:cNvSpPr txBox="1"/>
          <p:nvPr/>
        </p:nvSpPr>
        <p:spPr>
          <a:xfrm>
            <a:off x="6019800" y="412646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तेस्रो दिनको पहिलो 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3BA6E71-2ED7-4E78-9BD9-383B3C7F7960}"/>
              </a:ext>
            </a:extLst>
          </p:cNvPr>
          <p:cNvSpPr txBox="1"/>
          <p:nvPr/>
        </p:nvSpPr>
        <p:spPr>
          <a:xfrm>
            <a:off x="76200" y="5029200"/>
            <a:ext cx="6534150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लगत २ कृषक परिवार प्रश्नावली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चलन गरेको जग्गाको कित्ताअनुसार भू–उपभोग)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(भाग ३ को खण्ड ३.६)</a:t>
            </a: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0" y="1295400"/>
            <a:ext cx="9067800" cy="2819400"/>
          </a:xfrm>
          <a:prstGeom prst="rect">
            <a:avLst/>
          </a:prstGeo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 smtClean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dirty="0" smtClean="0">
                <a:latin typeface="Preeti" pitchFamily="2" charset="0"/>
                <a:cs typeface="Arial" pitchFamily="34" charset="0"/>
              </a:rPr>
              <a:t/>
            </a:r>
            <a:br>
              <a:rPr lang="ne-NP" dirty="0" smtClean="0">
                <a:latin typeface="Preeti" pitchFamily="2" charset="0"/>
                <a:cs typeface="Arial" pitchFamily="34" charset="0"/>
              </a:rPr>
            </a:br>
            <a:r>
              <a:rPr lang="ne-NP" sz="3600" dirty="0" smtClean="0">
                <a:solidFill>
                  <a:srgbClr val="4708C4"/>
                </a:solidFill>
                <a:latin typeface="Preeti"/>
                <a:cs typeface="Kalimati" pitchFamily="2"/>
              </a:rPr>
              <a:t>गणक तथा सुपरिवेक्षकको तालिम</a:t>
            </a:r>
            <a:r>
              <a:rPr lang="ne-NP" sz="2400" dirty="0" smtClean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400" dirty="0" smtClean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b="1" dirty="0" smtClean="0">
                <a:solidFill>
                  <a:schemeClr val="tx2"/>
                </a:solidFill>
                <a:latin typeface="Preeti"/>
                <a:cs typeface="Kalimati" pitchFamily="2"/>
              </a:rPr>
              <a:t>मितिः चैत २७,</a:t>
            </a:r>
            <a:r>
              <a:rPr lang="en-US" sz="2800" b="1" dirty="0" smtClean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b="1" dirty="0" smtClean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b="1" dirty="0" smtClean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b="1" dirty="0" smtClean="0">
                <a:solidFill>
                  <a:schemeClr val="tx2"/>
                </a:solidFill>
                <a:latin typeface="Preeti"/>
                <a:cs typeface="Kalimati" pitchFamily="2"/>
              </a:rPr>
              <a:t>.....</a:t>
            </a:r>
            <a:r>
              <a:rPr lang="ne-NP" sz="2000" b="1" dirty="0" smtClean="0">
                <a:solidFill>
                  <a:schemeClr val="tx2"/>
                </a:solidFill>
                <a:latin typeface="Preeti"/>
                <a:cs typeface="Kalimati" pitchFamily="2"/>
              </a:rPr>
              <a:t>जिल्ला</a:t>
            </a:r>
            <a:r>
              <a:rPr lang="en-US" dirty="0" smtClean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en-US" sz="3600" dirty="0" smtClean="0">
                <a:latin typeface="Preeti"/>
                <a:cs typeface="Kalimati" pitchFamily="2"/>
              </a:rPr>
              <a:t/>
            </a:r>
            <a:br>
              <a:rPr lang="en-US" sz="3600" dirty="0" smtClean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7966C68-C01B-4499-98D7-D24DF3A2AF01}"/>
              </a:ext>
            </a:extLst>
          </p:cNvPr>
          <p:cNvGrpSpPr/>
          <p:nvPr/>
        </p:nvGrpSpPr>
        <p:grpSpPr>
          <a:xfrm>
            <a:off x="94785" y="685800"/>
            <a:ext cx="9049215" cy="6234500"/>
            <a:chOff x="94785" y="685800"/>
            <a:chExt cx="9049215" cy="6234500"/>
          </a:xfrm>
        </p:grpSpPr>
        <p:sp>
          <p:nvSpPr>
            <p:cNvPr id="12" name="TextBox 11"/>
            <p:cNvSpPr txBox="1"/>
            <p:nvPr/>
          </p:nvSpPr>
          <p:spPr>
            <a:xfrm>
              <a:off x="2362200" y="3134648"/>
              <a:ext cx="6688620" cy="3785652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dirty="0">
                  <a:latin typeface="Preeti" pitchFamily="2" charset="0"/>
                  <a:cs typeface="Kalimati" panose="00000400000000000000" pitchFamily="2"/>
                </a:rPr>
                <a:t>जग्गा धनीलाई तोकिएको मात्रामा बाली तिर्ने गरी कमाएको जग्गा यस शीर्षकअन्तर्गत पर्दछ । 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dirty="0">
                  <a:latin typeface="Preeti" pitchFamily="2" charset="0"/>
                  <a:cs typeface="Kalimati" panose="00000400000000000000" pitchFamily="2"/>
                </a:rPr>
                <a:t>यसरी लिएको जग्गाको व्यवस्था गर्ने र </a:t>
              </a:r>
              <a:r>
                <a:rPr lang="ne-NP" sz="2000" dirty="0" smtClean="0">
                  <a:latin typeface="Preeti" pitchFamily="2" charset="0"/>
                  <a:cs typeface="Kalimati" panose="00000400000000000000" pitchFamily="2"/>
                </a:rPr>
                <a:t>उपभोग </a:t>
              </a:r>
              <a:r>
                <a:rPr lang="ne-NP" sz="2000" dirty="0">
                  <a:latin typeface="Preeti" pitchFamily="2" charset="0"/>
                  <a:cs typeface="Kalimati" panose="00000400000000000000" pitchFamily="2"/>
                </a:rPr>
                <a:t>गर्ने जिम्मेवारी मुख्य कृषकको नै हुन्छ । 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dirty="0">
                  <a:latin typeface="Preeti" pitchFamily="2" charset="0"/>
                  <a:cs typeface="Kalimati" panose="00000400000000000000" pitchFamily="2"/>
                </a:rPr>
                <a:t>यदि नगद र जिन्सी  दुबै  तिर्ने गरी कमाएको जग्गा छ भने नगद र जिन्सीमध्ये नगद बढी तिर्नुपर्ने रहेछ भने ठेकिएको नगदअन्तर्गत र जिन्सी बढी तिर्नुपर्ने रहेछ भने ठेकिएको जिन्सीअन्तर्गत राख्नुपर्दछ ।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4785" y="3920438"/>
              <a:ext cx="1962615" cy="236218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e-NP" sz="20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ठेक्कामा  लिएको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महल (४) जिन्सी तिर्ने शर्तमा चलन गरेको जग्गा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1943100" y="4468974"/>
              <a:ext cx="419100" cy="484632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85800"/>
              <a:ext cx="8763000" cy="228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Arrow Connector 14"/>
            <p:cNvCxnSpPr>
              <a:cxnSpLocks/>
              <a:endCxn id="13" idx="0"/>
            </p:cNvCxnSpPr>
            <p:nvPr/>
          </p:nvCxnSpPr>
          <p:spPr>
            <a:xfrm flipH="1">
              <a:off x="1076093" y="1600200"/>
              <a:ext cx="2124307" cy="2320238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xmlns="" id="{3A06323F-2A99-4E4A-896E-55CA0D0A2A55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10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EE8C3C6A-1F77-4C6A-BBF0-A1A47C5F3DE9}"/>
              </a:ext>
            </a:extLst>
          </p:cNvPr>
          <p:cNvSpPr/>
          <p:nvPr/>
        </p:nvSpPr>
        <p:spPr>
          <a:xfrm>
            <a:off x="3200400" y="1295400"/>
            <a:ext cx="877132" cy="381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763178"/>
            <a:ext cx="9144000" cy="309482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यसमा जग्गाधनीसँग बाली बाँड्ने गरी (अधियाँ, बटैया, त्रिखण्डी आदि शर्तमा) मुख्य कृषकले जग्गाको उपभोग गरेको  जग्गा पर्दछ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बाली बाँड्ने अनुपात ठाउँ, कृषि उत्पादन र प्रचलनअनुसार फरक हुन सक्छ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कृषि–चलन सम्बन्धी प्राविधिक जिम्मेवारी मुख्य कृषकमा रहन्छ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तर जग्गाधनीले कृषि–चलनका लागि मल, बीउ, औजार तथा अन्य सहयोग प्रदान गरेको भने हुन सक्दछ ।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>
            <a:cxnSpLocks/>
            <a:stCxn id="18" idx="4"/>
          </p:cNvCxnSpPr>
          <p:nvPr/>
        </p:nvCxnSpPr>
        <p:spPr>
          <a:xfrm>
            <a:off x="4419600" y="2514600"/>
            <a:ext cx="0" cy="129540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xmlns="" id="{44386ECF-3C1C-420C-96E5-B5C91B76E70B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11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73F35E4-0AEE-4B82-B72F-FC3F10E9C62F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(५) बाली बाँड्ने शर्तमा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EE8C3C6A-1F77-4C6A-BBF0-A1A47C5F3DE9}"/>
              </a:ext>
            </a:extLst>
          </p:cNvPr>
          <p:cNvSpPr/>
          <p:nvPr/>
        </p:nvSpPr>
        <p:spPr>
          <a:xfrm>
            <a:off x="3981034" y="1981200"/>
            <a:ext cx="877132" cy="533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6200" y="3640068"/>
            <a:ext cx="9067800" cy="3323987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ज्यालामा काम गर्ने कुनै कामदारले ज्यालाको सट्टा निश्चित जग्गा जग्गाधनीबाट चलन गर्न पाएको हुन्छ 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 smtClean="0">
                <a:latin typeface="Preeti" pitchFamily="2" charset="0"/>
                <a:cs typeface="Kalimati" panose="00000400000000000000" pitchFamily="2"/>
              </a:rPr>
              <a:t>यस्तो </a:t>
            </a: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 निजले जग्गाधनीको काम गरुन्जेल चलन गर्न पाएको हुन्छ 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सरकारी, धार्मिक सङ्घसंस्था वा अरू कसैको सेवा गरे बापत आंशिक रकम तिर्ने वा नतिर्ने गरी </a:t>
            </a:r>
            <a:r>
              <a:rPr lang="ne-NP" sz="2000" dirty="0" smtClean="0">
                <a:latin typeface="Preeti" pitchFamily="2" charset="0"/>
                <a:cs typeface="Kalimati" panose="00000400000000000000" pitchFamily="2"/>
              </a:rPr>
              <a:t>लिइएको </a:t>
            </a: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 पनि यसैअन्तर्गत पर्दछ,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b="1" dirty="0">
                <a:solidFill>
                  <a:srgbClr val="000099"/>
                </a:solidFill>
                <a:latin typeface="Preeti" pitchFamily="2" charset="0"/>
                <a:cs typeface="Kalimati" panose="00000400000000000000" pitchFamily="2"/>
              </a:rPr>
              <a:t>जस्तै, पुजारीले मन्दिरको दैनिक पूजाआजा गरे बापत चलन गरेको मन्दिरको गुठी जग्गा ।</a:t>
            </a:r>
            <a:endParaRPr lang="en-US" sz="2000" b="1" dirty="0">
              <a:solidFill>
                <a:srgbClr val="000099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53016"/>
            <a:ext cx="8382000" cy="2228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5371992" y="2362200"/>
            <a:ext cx="0" cy="127786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xmlns="" id="{36F7771F-8F31-4237-BF06-B979AFC1F406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12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B7B6501-4CEA-4A92-BA2D-573B69DB0547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(६) सेवा मजदुरी गरे बापत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EE8C3C6A-1F77-4C6A-BBF0-A1A47C5F3DE9}"/>
              </a:ext>
            </a:extLst>
          </p:cNvPr>
          <p:cNvSpPr/>
          <p:nvPr/>
        </p:nvSpPr>
        <p:spPr>
          <a:xfrm>
            <a:off x="4953000" y="1828800"/>
            <a:ext cx="877132" cy="533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6200" y="4595842"/>
            <a:ext cx="9067800" cy="2262158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कृषक परिवारले जग्गाधनीलाई ऋण दिए बापत जग्गा लिई सो ऋण चुक्ता नहुन्जेल सम्म उपभोग गरिएको जग्गाहरू यसमा पर्दछन् ।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यस्ता जग्गाको खेतीपातीको चाँजोपाँजो मिलाउने जिम्मेवारी मुख्य कृषकको नै हुन्छ ।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534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6298759" y="2743200"/>
            <a:ext cx="25510" cy="1852642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xmlns="" id="{238DE3B5-A090-4996-ACF2-90687B52F47C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13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4114A0E-DCB9-4A2C-9300-2752D86B8E7D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(७) भोगबन्धकीमा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EE8C3C6A-1F77-4C6A-BBF0-A1A47C5F3DE9}"/>
              </a:ext>
            </a:extLst>
          </p:cNvPr>
          <p:cNvSpPr/>
          <p:nvPr/>
        </p:nvSpPr>
        <p:spPr>
          <a:xfrm>
            <a:off x="5830132" y="2209800"/>
            <a:ext cx="877132" cy="533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5493" y="4191000"/>
            <a:ext cx="8982307" cy="2746906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300" dirty="0">
                <a:latin typeface="Preeti" pitchFamily="2" charset="0"/>
                <a:cs typeface="Kalimati" panose="00000400000000000000" pitchFamily="2"/>
              </a:rPr>
              <a:t>ठेक्का, अधियाँ (बाली </a:t>
            </a:r>
            <a:r>
              <a:rPr lang="ne-NP" sz="2300" dirty="0" smtClean="0">
                <a:latin typeface="Preeti" pitchFamily="2" charset="0"/>
                <a:cs typeface="Kalimati" panose="00000400000000000000" pitchFamily="2"/>
              </a:rPr>
              <a:t>बाँड्ने), </a:t>
            </a:r>
            <a:r>
              <a:rPr lang="ne-NP" sz="2300" dirty="0">
                <a:latin typeface="Preeti" pitchFamily="2" charset="0"/>
                <a:cs typeface="Kalimati" panose="00000400000000000000" pitchFamily="2"/>
              </a:rPr>
              <a:t>सेवा मजदुरीको सट्टामा, वा बन्धकीमा नपरेका अरूको हकको हाल परिवार आफैले कमाएको जग्गा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300" b="1" dirty="0">
                <a:solidFill>
                  <a:srgbClr val="000099"/>
                </a:solidFill>
                <a:latin typeface="Preeti" pitchFamily="2" charset="0"/>
                <a:cs typeface="Kalimati" panose="00000400000000000000" pitchFamily="2"/>
              </a:rPr>
              <a:t>जस्तैः बिना लगानी परिवारले चलन गरेको जग्गा, कसैले व्यक्तिगत नाता सम्बन्ध आदिको कारणले सित्तैमा कमाउन दिएको जग्गा यसअन्तर्गत पर्दछन् ।</a:t>
            </a:r>
            <a:endParaRPr lang="en-US" sz="2300" b="1" dirty="0">
              <a:solidFill>
                <a:srgbClr val="000099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3" y="1295400"/>
            <a:ext cx="882990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7295867" y="2489083"/>
            <a:ext cx="699" cy="1778117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xmlns="" id="{56208FB0-058B-496D-966F-A3E52E0F6020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14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98D183A-8916-4FA1-895E-8D9041C67EE6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(८) अन्य शर्तमा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EE8C3C6A-1F77-4C6A-BBF0-A1A47C5F3DE9}"/>
              </a:ext>
            </a:extLst>
          </p:cNvPr>
          <p:cNvSpPr/>
          <p:nvPr/>
        </p:nvSpPr>
        <p:spPr>
          <a:xfrm>
            <a:off x="6858000" y="1955683"/>
            <a:ext cx="877132" cy="533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F674216-2166-49DD-8C4E-A4DEE4D6AD7A}"/>
              </a:ext>
            </a:extLst>
          </p:cNvPr>
          <p:cNvGrpSpPr/>
          <p:nvPr/>
        </p:nvGrpSpPr>
        <p:grpSpPr>
          <a:xfrm>
            <a:off x="0" y="1447800"/>
            <a:ext cx="9143999" cy="5453122"/>
            <a:chOff x="0" y="1447800"/>
            <a:chExt cx="9143999" cy="5453122"/>
          </a:xfrm>
        </p:grpSpPr>
        <p:sp>
          <p:nvSpPr>
            <p:cNvPr id="12" name="TextBox 11"/>
            <p:cNvSpPr txBox="1"/>
            <p:nvPr/>
          </p:nvSpPr>
          <p:spPr>
            <a:xfrm>
              <a:off x="76200" y="4038600"/>
              <a:ext cx="8986981" cy="2862322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b="1" dirty="0">
                  <a:solidFill>
                    <a:srgbClr val="0070C0"/>
                  </a:solidFill>
                  <a:latin typeface="Preeti" pitchFamily="2" charset="0"/>
                  <a:cs typeface="Kalimati" panose="00000400000000000000" pitchFamily="2"/>
                </a:rPr>
                <a:t>महल २ देखि महल ८ सम्मको परिभाषामा नपरेका जग्गा यसमा पर्दछन् ।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b="1" dirty="0">
                  <a:solidFill>
                    <a:srgbClr val="7030A0"/>
                  </a:solidFill>
                  <a:latin typeface="Preeti" pitchFamily="2" charset="0"/>
                  <a:cs typeface="Kalimati" panose="00000400000000000000" pitchFamily="2"/>
                </a:rPr>
                <a:t>स्वामित्वको विवादमा रही सोको निर्णय नहुन्जेल तात्कालिक व्यवस्थाको रूपमा चलन गर्न </a:t>
              </a:r>
              <a:r>
                <a:rPr lang="ne-NP" sz="2400" b="1" dirty="0" smtClean="0">
                  <a:solidFill>
                    <a:srgbClr val="7030A0"/>
                  </a:solidFill>
                  <a:latin typeface="Preeti" pitchFamily="2" charset="0"/>
                  <a:cs typeface="Kalimati" panose="00000400000000000000" pitchFamily="2"/>
                </a:rPr>
                <a:t>पाएको,</a:t>
              </a:r>
              <a:r>
                <a:rPr lang="en-US" sz="2400" b="1" dirty="0" smtClean="0">
                  <a:solidFill>
                    <a:srgbClr val="7030A0"/>
                  </a:solidFill>
                  <a:latin typeface="Preeti" pitchFamily="2" charset="0"/>
                  <a:cs typeface="Kalimati" panose="00000400000000000000" pitchFamily="2"/>
                </a:rPr>
                <a:t> </a:t>
              </a:r>
              <a:r>
                <a:rPr lang="ne-NP" sz="2400" b="1" dirty="0" smtClean="0">
                  <a:solidFill>
                    <a:srgbClr val="7030A0"/>
                  </a:solidFill>
                  <a:latin typeface="Preeti" pitchFamily="2" charset="0"/>
                  <a:cs typeface="Kalimati" panose="00000400000000000000" pitchFamily="2"/>
                </a:rPr>
                <a:t>मुद्दा परेको जग्गा </a:t>
              </a:r>
              <a:r>
                <a:rPr lang="ne-NP" sz="2400" b="1" dirty="0">
                  <a:solidFill>
                    <a:srgbClr val="7030A0"/>
                  </a:solidFill>
                  <a:latin typeface="Preeti" pitchFamily="2" charset="0"/>
                  <a:cs typeface="Kalimati" panose="00000400000000000000" pitchFamily="2"/>
                </a:rPr>
                <a:t>वा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b="1" dirty="0">
                  <a:solidFill>
                    <a:srgbClr val="990000"/>
                  </a:solidFill>
                  <a:latin typeface="Preeti" pitchFamily="2" charset="0"/>
                  <a:cs typeface="Kalimati" panose="00000400000000000000" pitchFamily="2"/>
                </a:rPr>
                <a:t>अतिक्रमण गरेर चलन गरेको सरकारी जग्गा पनि यसमा पर्छ ।</a:t>
              </a:r>
              <a:endParaRPr lang="en-US" sz="2400" b="1" dirty="0">
                <a:solidFill>
                  <a:srgbClr val="990000"/>
                </a:solidFill>
                <a:latin typeface="Preeti" pitchFamily="2" charset="0"/>
                <a:cs typeface="Kalimati" panose="00000400000000000000" pitchFamily="2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9143999" cy="2590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Arrow Connector 14"/>
            <p:cNvCxnSpPr>
              <a:cxnSpLocks/>
            </p:cNvCxnSpPr>
            <p:nvPr/>
          </p:nvCxnSpPr>
          <p:spPr>
            <a:xfrm>
              <a:off x="8724900" y="2489083"/>
              <a:ext cx="38100" cy="1549517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xmlns="" id="{BEEF664D-88B3-4B05-9DAA-16CED510A80C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15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751600C-71D6-40BC-9FDC-0493FE41CF1B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(९) अन्य प्रकारको उपभोग अन्तर्गत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EE8C3C6A-1F77-4C6A-BBF0-A1A47C5F3DE9}"/>
              </a:ext>
            </a:extLst>
          </p:cNvPr>
          <p:cNvSpPr/>
          <p:nvPr/>
        </p:nvSpPr>
        <p:spPr>
          <a:xfrm>
            <a:off x="8000999" y="1955683"/>
            <a:ext cx="1062181" cy="533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91762"/>
            <a:ext cx="8686800" cy="323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762000" y="4495800"/>
            <a:ext cx="0" cy="711862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>
            <a:extLst>
              <a:ext uri="{FF2B5EF4-FFF2-40B4-BE49-F238E27FC236}">
                <a16:creationId xmlns:a16="http://schemas.microsoft.com/office/drawing/2014/main" xmlns="" id="{CE83E084-1DB0-460A-AE6A-92C4E0291335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16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317173"/>
            <a:ext cx="8839197" cy="1153201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कृषि–चलनमा २० कित्ता भन्दा बढी भएमा थप प्रश्नावली प्रयोग गर्ने तरिका प्रश्न नं. ३.५ मा जस्तै हो ।</a:t>
            </a:r>
            <a:endParaRPr lang="en-US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4DA38-288A-4953-868E-0568CB1464EC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(१) कित्ताको कोड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1000" y="5627638"/>
            <a:ext cx="8305800" cy="115416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प्रत्येक कित्ताअनुसारको क्षेत्रफलको जोड प्रश्न नं. ३.५ मा उल्लेख भएको कित्ताको </a:t>
            </a:r>
            <a:r>
              <a:rPr lang="ne-NP" sz="2400" b="1" dirty="0" smtClean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क्षेत्रफलसँग </a:t>
            </a: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क्रमशः मिलेकै हुनु पर्दछ ।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1"/>
            <a:ext cx="8991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19">
            <a:extLst>
              <a:ext uri="{FF2B5EF4-FFF2-40B4-BE49-F238E27FC236}">
                <a16:creationId xmlns:a16="http://schemas.microsoft.com/office/drawing/2014/main" xmlns="" id="{845E9193-D125-4482-A5E9-A1FDE2C7A9A9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17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52400" y="1143001"/>
            <a:ext cx="8991600" cy="6019800"/>
          </a:xfrm>
          <a:prstGeom prst="horizontalScroll">
            <a:avLst>
              <a:gd name="adj" fmla="val 514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शेरबहादुर राईले चलनगरेको जम्मा 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Kalimati" panose="00000400000000000000" pitchFamily="2"/>
              </a:rPr>
              <a:t>15–4–3</a:t>
            </a:r>
            <a:r>
              <a:rPr lang="en-US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रोपनी जग्गाको उपभोग निम्न बमोजिम रहेछ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पहिलो कित्ता (घरघडेरी)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1–10–0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आफ्नो हकको आफैंले चलन गरेको,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दोस्रो कित्ता (बारीमुनि)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0–10–0</a:t>
            </a:r>
            <a:r>
              <a:rPr lang="en-US" sz="2000" i="1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अर्कोसँग </a:t>
            </a:r>
            <a:r>
              <a:rPr lang="ne-NP" sz="2000" i="1">
                <a:latin typeface="Preeti" pitchFamily="2" charset="0"/>
                <a:cs typeface="Kalimati" panose="00000400000000000000" pitchFamily="2"/>
              </a:rPr>
              <a:t>वार्षिक  </a:t>
            </a:r>
            <a:r>
              <a:rPr lang="ne-NP" sz="2000" i="1" smtClean="0">
                <a:latin typeface="Preeti" pitchFamily="2" charset="0"/>
                <a:cs typeface="Kalimati" panose="00000400000000000000" pitchFamily="2"/>
              </a:rPr>
              <a:t>दुर्इ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मुरी धान दिने गरी लिएको,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तेस्रो कित्ता (पल्लोपाटो)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3–0–0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मध्ये</a:t>
            </a:r>
            <a:r>
              <a:rPr lang="en-US" sz="2000" i="1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2–0–0</a:t>
            </a:r>
            <a:r>
              <a:rPr lang="en-US" sz="2000" i="1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आफ्नो हकको र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1–0–0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अरूको हकको हाल नगद तिर्ने गरी कमाएको,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चौथो कित्ता (बाटोमुनि)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5–0–0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अर्काको हकको जग्गा बाली बाँड्ने गरी कमाइरहेको,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पाँचौँ कित्ता (रातामाटा)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5–0–3</a:t>
            </a:r>
            <a:r>
              <a:rPr lang="ne-NP" dirty="0"/>
              <a:t>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आफ्नै हकको जग्गा आफैँले कमाइरहेको,</a:t>
            </a:r>
            <a:endParaRPr lang="en-US" sz="2000" i="1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3" name="Slide Number Placeholder 19">
            <a:extLst>
              <a:ext uri="{FF2B5EF4-FFF2-40B4-BE49-F238E27FC236}">
                <a16:creationId xmlns:a16="http://schemas.microsoft.com/office/drawing/2014/main" xmlns="" id="{159482C2-B812-4FAE-BF89-39BAD2636508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18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295E612-868B-4526-B305-B3BD9545ACDD}"/>
              </a:ext>
            </a:extLst>
          </p:cNvPr>
          <p:cNvSpPr txBox="1"/>
          <p:nvPr/>
        </p:nvSpPr>
        <p:spPr>
          <a:xfrm>
            <a:off x="0" y="685800"/>
            <a:ext cx="9144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उदाहरणः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अनुसार </a:t>
            </a:r>
            <a:r>
              <a:rPr lang="ne-NP" sz="2800" b="1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भू-उपभोग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763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C5A6F9FC-BE02-47CC-8C6F-DE88F83AFDEF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19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95E612-868B-4526-B305-B3BD9545ACDD}"/>
              </a:ext>
            </a:extLst>
          </p:cNvPr>
          <p:cNvSpPr txBox="1"/>
          <p:nvPr/>
        </p:nvSpPr>
        <p:spPr>
          <a:xfrm>
            <a:off x="0" y="685800"/>
            <a:ext cx="9144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उदाहरणः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अनुसार </a:t>
            </a:r>
            <a:r>
              <a:rPr lang="ne-NP" sz="2800" b="1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भू-उपभोग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 र सन्दर्भ सामाग्री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2209800"/>
            <a:ext cx="574735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प्रस्तुतिका विषय</a:t>
            </a:r>
          </a:p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लगत २</a:t>
            </a:r>
            <a:r>
              <a:rPr lang="en-US" sz="2400" dirty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कृषक परिवार प्रश्नावली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चलन गरेको जग्गाको कित्ताअनुसार भू–उपभोग)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(भाग ३ को खण्ड ३.६)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ne-NP" sz="2400" dirty="0">
              <a:cs typeface="Kalimati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E75FA20-258B-4976-B921-08A2562603A4}"/>
              </a:ext>
            </a:extLst>
          </p:cNvPr>
          <p:cNvSpPr txBox="1"/>
          <p:nvPr/>
        </p:nvSpPr>
        <p:spPr>
          <a:xfrm>
            <a:off x="6089430" y="2199016"/>
            <a:ext cx="305457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सन्दर्भ सामाग्री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>
                <a:cs typeface="Kalimati" pitchFamily="2"/>
              </a:rPr>
              <a:t>गणना </a:t>
            </a:r>
            <a:r>
              <a:rPr lang="ne-NP" sz="2400" smtClean="0">
                <a:cs typeface="Kalimati" pitchFamily="2"/>
              </a:rPr>
              <a:t>पुस्तिका</a:t>
            </a:r>
            <a:endParaRPr lang="ne-NP" sz="2400" dirty="0">
              <a:cs typeface="Kalimati" pitchFamily="2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5EE60EE-9F2A-48C0-A8FE-04716C53EF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3" t="3148" r="5289" b="3148"/>
          <a:stretch/>
        </p:blipFill>
        <p:spPr>
          <a:xfrm>
            <a:off x="6234905" y="3670336"/>
            <a:ext cx="2519142" cy="2585621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3058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383475"/>
            <a:ext cx="4972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60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छलफल तथा प्रश्नोत्तर</a:t>
            </a:r>
            <a:endParaRPr lang="en-US" sz="60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44270" y="5665825"/>
            <a:ext cx="462206" cy="304184"/>
          </a:xfrm>
        </p:spPr>
        <p:txBody>
          <a:bodyPr/>
          <a:lstStyle/>
          <a:p>
            <a:pPr algn="ctr"/>
            <a:fld id="{26402401-4522-4C0F-A737-197EB07E49FF}" type="slidenum">
              <a:rPr lang="en-US" sz="1350">
                <a:latin typeface="Fontasy Himali" panose="04020500000000000000" pitchFamily="82" charset="0"/>
              </a:rPr>
              <a:pPr algn="ctr"/>
              <a:t>20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pic>
        <p:nvPicPr>
          <p:cNvPr id="6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xmlns="" id="{2BCE8F1F-0906-4CC4-BEC1-2BBEFB40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403" y="2938578"/>
            <a:ext cx="4488891" cy="261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tay smart in GROUP DISCUSSION | Sri Sharda Group of Institutions | Best  MBA BBA BCA College in Lucknow">
            <a:extLst>
              <a:ext uri="{FF2B5EF4-FFF2-40B4-BE49-F238E27FC236}">
                <a16:creationId xmlns:a16="http://schemas.microsoft.com/office/drawing/2014/main" xmlns="" id="{4152F302-23F6-433F-B5ED-B2909E2EE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9" y="2940489"/>
            <a:ext cx="4140939" cy="260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BCDB3D78-BB87-40A8-B040-338296628C75}"/>
              </a:ext>
            </a:extLst>
          </p:cNvPr>
          <p:cNvSpPr/>
          <p:nvPr/>
        </p:nvSpPr>
        <p:spPr>
          <a:xfrm>
            <a:off x="5435454" y="1492222"/>
            <a:ext cx="3297952" cy="1459646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92" t="-76999" r="-39126" b="-7699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922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xmlns="" id="{2C04F729-EF79-467B-B92C-03BF526CF289}"/>
              </a:ext>
            </a:extLst>
          </p:cNvPr>
          <p:cNvSpPr txBox="1">
            <a:spLocks/>
          </p:cNvSpPr>
          <p:nvPr/>
        </p:nvSpPr>
        <p:spPr>
          <a:xfrm>
            <a:off x="8438197" y="6477000"/>
            <a:ext cx="705803" cy="2857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35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21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xmlns="" id="{36DD24BB-510A-44D5-8931-9A2D36D8F068}"/>
              </a:ext>
            </a:extLst>
          </p:cNvPr>
          <p:cNvSpPr txBox="1">
            <a:spLocks/>
          </p:cNvSpPr>
          <p:nvPr/>
        </p:nvSpPr>
        <p:spPr>
          <a:xfrm>
            <a:off x="0" y="685800"/>
            <a:ext cx="9144000" cy="590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पुनरावलोकनका लागि केही प्रश्नहरू</a:t>
            </a:r>
            <a:endParaRPr lang="ne-NP" sz="2100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5A4C6A1-AD83-4CA5-8504-2B60162F293D}"/>
              </a:ext>
            </a:extLst>
          </p:cNvPr>
          <p:cNvSpPr txBox="1"/>
          <p:nvPr/>
        </p:nvSpPr>
        <p:spPr>
          <a:xfrm>
            <a:off x="228600" y="1432718"/>
            <a:ext cx="88392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20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चलन</a:t>
            </a:r>
            <a:r>
              <a:rPr lang="ne-NP" sz="2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</a:t>
            </a:r>
            <a:r>
              <a:rPr lang="ne-NP" sz="220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गरेको</a:t>
            </a:r>
            <a:r>
              <a:rPr lang="ne-NP" sz="2200">
                <a:latin typeface="Ganesh" pitchFamily="2" charset="0"/>
                <a:cs typeface="Kalimati" panose="00000400000000000000" pitchFamily="2"/>
              </a:rPr>
              <a:t> जग्गाको कित्ता अनुसार </a:t>
            </a:r>
            <a:r>
              <a:rPr lang="ne-NP" sz="2200" smtClean="0">
                <a:latin typeface="Ganesh" pitchFamily="2" charset="0"/>
                <a:cs typeface="Kalimati" panose="00000400000000000000" pitchFamily="2"/>
              </a:rPr>
              <a:t>भू-उपभोग </a:t>
            </a:r>
            <a:r>
              <a:rPr lang="en-US" sz="2200"/>
              <a:t>(Land </a:t>
            </a:r>
            <a:r>
              <a:rPr lang="en-US" sz="2200" smtClean="0"/>
              <a:t>Tenure</a:t>
            </a:r>
            <a:r>
              <a:rPr lang="en-US" sz="2200" b="1" smtClean="0">
                <a:solidFill>
                  <a:srgbClr val="002060"/>
                </a:solidFill>
              </a:rPr>
              <a:t>) </a:t>
            </a:r>
            <a:r>
              <a:rPr lang="ne-NP" sz="2200" smtClean="0">
                <a:cs typeface="Kalimati" panose="00000400000000000000" pitchFamily="2"/>
              </a:rPr>
              <a:t>भन्नाले के बुझिन्छ</a:t>
            </a:r>
            <a:r>
              <a:rPr lang="en-US" sz="2200" smtClean="0">
                <a:cs typeface="Kalimati" panose="00000400000000000000" pitchFamily="2"/>
              </a:rPr>
              <a:t> </a:t>
            </a:r>
            <a:r>
              <a:rPr lang="ne-NP" sz="2200" smtClean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?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200" smtClean="0">
                <a:latin typeface="Preeti" pitchFamily="2" charset="0"/>
                <a:cs typeface="Kalimati" panose="00000400000000000000" pitchFamily="2"/>
              </a:rPr>
              <a:t>अरुको </a:t>
            </a:r>
            <a:r>
              <a:rPr lang="ne-NP" sz="2200">
                <a:latin typeface="Preeti" pitchFamily="2" charset="0"/>
                <a:cs typeface="Kalimati" panose="00000400000000000000" pitchFamily="2"/>
              </a:rPr>
              <a:t>हकको जग्गा हाल परिवारले चलन गरेको </a:t>
            </a:r>
            <a:r>
              <a:rPr lang="ne-NP" sz="2200" smtClean="0">
                <a:latin typeface="Preeti" pitchFamily="2" charset="0"/>
                <a:cs typeface="Kalimati" panose="00000400000000000000" pitchFamily="2"/>
              </a:rPr>
              <a:t>जग्गा भन्नाले के बुझिन्छ र यसलार्इ कति भागमा बाँडिएको छ </a:t>
            </a:r>
            <a:r>
              <a:rPr lang="ne-NP" sz="2200" smtClean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?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20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ठेक्कामा लिर्इएको जग्गा भन्नाले के बुझिन्छ </a:t>
            </a:r>
            <a:r>
              <a:rPr lang="ne-NP" sz="2200" smtClean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?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200">
                <a:latin typeface="Preeti" pitchFamily="2" charset="0"/>
                <a:cs typeface="Kalimati" panose="00000400000000000000" pitchFamily="2"/>
              </a:rPr>
              <a:t>कसैको पनि कानुनी स्वामित्वमा नरहेको भनी स्पष्ट भएको र कुनै व्यक्ति विशेषले लामो समय देखि (२० वर्ष देखि) बिना विवाद उपभोग गरिरहेको </a:t>
            </a:r>
            <a:r>
              <a:rPr lang="ne-NP" sz="2200" smtClean="0">
                <a:latin typeface="Preeti" pitchFamily="2" charset="0"/>
                <a:cs typeface="Kalimati" panose="00000400000000000000" pitchFamily="2"/>
              </a:rPr>
              <a:t>जग्गालाई कुन जग्गा अन्तर्गत राख्नुपर्दछ </a:t>
            </a:r>
            <a:r>
              <a:rPr lang="ne-NP" sz="220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?</a:t>
            </a:r>
            <a:r>
              <a:rPr lang="ne-NP" sz="2200" smtClean="0">
                <a:latin typeface="Preeti" pitchFamily="2" charset="0"/>
                <a:cs typeface="Kalimati" panose="00000400000000000000" pitchFamily="2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200" smtClean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भोकबन्धक अन्तर्गतको जग्गा भन्नाले कस्तो खालको जग्गालार्इ बुझाउँदछ ?</a:t>
            </a:r>
            <a:endParaRPr lang="ne-NP" sz="2200">
              <a:latin typeface="Preeti" pitchFamily="2" charset="0"/>
              <a:ea typeface="Calibri" panose="020F0502020204030204" pitchFamily="34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278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सारांश तथा निष्कर्ष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5085926"/>
            <a:ext cx="6115050" cy="1619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लगत २</a:t>
            </a:r>
            <a:r>
              <a:rPr lang="en-US" sz="2400" dirty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कृषक परिवार प्रश्नावली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चलन गरेको जग्गाको कित्ताअनुसार भू–उपभोग)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(भाग ३ को खण्ड ३.६) </a:t>
            </a:r>
            <a:endParaRPr lang="ne-NP" sz="2400" dirty="0">
              <a:cs typeface="Kalimati" pitchFamily="2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03FAE788-3295-4CFC-9989-83A9E2763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9"/>
            <a:ext cx="8991600" cy="350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6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99" y="3314700"/>
            <a:ext cx="8572500" cy="245745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12450" dirty="0">
                <a:solidFill>
                  <a:srgbClr val="0070C0"/>
                </a:solidFill>
                <a:cs typeface="Kalimati" pitchFamily="2"/>
              </a:rPr>
              <a:t>धन्यवाद!</a:t>
            </a:r>
            <a:r>
              <a:rPr lang="ne-NP" sz="12450" dirty="0">
                <a:solidFill>
                  <a:srgbClr val="0070C0"/>
                </a:solidFill>
                <a:latin typeface="Preeti"/>
                <a:cs typeface="Kalimati" pitchFamily="2"/>
              </a:rPr>
              <a:t> </a:t>
            </a:r>
            <a:endParaRPr lang="en-US" sz="12450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50000"/>
              </a:lnSpc>
              <a:spcAft>
                <a:spcPts val="450"/>
              </a:spcAft>
              <a:buNone/>
            </a:pPr>
            <a:endParaRPr lang="en-US" sz="12450" dirty="0"/>
          </a:p>
          <a:p>
            <a:pPr marL="0" indent="0" algn="ctr">
              <a:buNone/>
            </a:pPr>
            <a:endParaRPr lang="en-US" sz="12450" dirty="0"/>
          </a:p>
        </p:txBody>
      </p:sp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xmlns="" id="{C906ED90-6D25-4193-A357-B4540218F121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35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23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xmlns="" id="{9ADCC6DE-9B41-49CF-910E-1D1E23867D31}"/>
              </a:ext>
            </a:extLst>
          </p:cNvPr>
          <p:cNvSpPr txBox="1">
            <a:spLocks/>
          </p:cNvSpPr>
          <p:nvPr/>
        </p:nvSpPr>
        <p:spPr>
          <a:xfrm>
            <a:off x="457200" y="1467087"/>
            <a:ext cx="8286750" cy="590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विस्तृत जानकारीका लागि गणना पुस्तिकाको पेज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३९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देखि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४२ </a:t>
            </a:r>
            <a:endParaRPr lang="en-US" sz="2400" b="1" dirty="0" smtClean="0">
              <a:solidFill>
                <a:srgbClr val="0070C0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सम्म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अध्ययन गर्नुहोस् ।</a:t>
            </a:r>
          </a:p>
        </p:txBody>
      </p:sp>
    </p:spTree>
    <p:extLst>
      <p:ext uri="{BB962C8B-B14F-4D97-AF65-F5344CB8AC3E}">
        <p14:creationId xmlns:p14="http://schemas.microsoft.com/office/powerpoint/2010/main" val="10245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295400"/>
            <a:ext cx="87503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19">
            <a:extLst>
              <a:ext uri="{FF2B5EF4-FFF2-40B4-BE49-F238E27FC236}">
                <a16:creationId xmlns:a16="http://schemas.microsoft.com/office/drawing/2014/main" xmlns="" id="{8EBB5137-E87B-4C0F-AA0A-2E87948387BD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B61A707-DF87-4E78-9CF5-0FBBF7CE8FF9}"/>
              </a:ext>
            </a:extLst>
          </p:cNvPr>
          <p:cNvSpPr txBox="1"/>
          <p:nvPr/>
        </p:nvSpPr>
        <p:spPr>
          <a:xfrm>
            <a:off x="152400" y="5638800"/>
            <a:ext cx="8686800" cy="115179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 algn="just">
              <a:lnSpc>
                <a:spcPct val="150000"/>
              </a:lnSpc>
              <a:buClr>
                <a:srgbClr val="FF0000"/>
              </a:buClr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यस तालिकामा विवरण भर्दा तालिका ३.५ को महल–१ मा लेखिए बमोजिमका कित्ताहरूको क्रमशः उपभोग </a:t>
            </a:r>
            <a:r>
              <a:rPr lang="en-US" sz="2400" dirty="0">
                <a:latin typeface="Times New Roman" panose="02020603050405020304" pitchFamily="18" charset="0"/>
                <a:cs typeface="Kalimati" panose="00000400000000000000" pitchFamily="2"/>
              </a:rPr>
              <a:t>(Tenure)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 खुलाउनु पर्छ ।</a:t>
            </a:r>
            <a:endParaRPr lang="en-US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xmlns="" id="{791202F5-DA5D-44B2-A6AF-447E9A6FECDB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अनुसार </a:t>
            </a:r>
            <a:r>
              <a:rPr lang="ne-NP" sz="2800" b="1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भू-उपभोग </a:t>
            </a:r>
            <a:r>
              <a:rPr lang="en-US" sz="2600" b="1" dirty="0">
                <a:solidFill>
                  <a:srgbClr val="002060"/>
                </a:solidFill>
              </a:rPr>
              <a:t>(Land Tenure)</a:t>
            </a: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648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38661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6200" y="4034150"/>
            <a:ext cx="9027391" cy="2862322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जग्गाको उपभोगले चलन गरेको मध्ये कति जग्गा कृषक परिवारको आफ्नो हकको र कति अरूको हकको कुन कुन शर्तमा लिई चलन गरेको रहेछ भन्ने देखाउँछ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एउटा कृषि–चलन एक वा सोभन्दा बढी प्रकारको उपभोग अन्तर्गत सञ्चालन गरिएको हुन सक्छ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जग्गाको उपभोग सम्बन्धी तथ्याङ्क एउटै सन्दर्भ समयको </a:t>
            </a:r>
            <a:r>
              <a:rPr lang="ne-NP" sz="20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(गणनाको दिनको) </a:t>
            </a: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सङ्कलन गर्नुपर्दछ ।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xmlns="" id="{F7590883-BEE2-4A17-A6C5-C7D003B274E7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65073" y="3657600"/>
            <a:ext cx="0" cy="38100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">
            <a:extLst>
              <a:ext uri="{FF2B5EF4-FFF2-40B4-BE49-F238E27FC236}">
                <a16:creationId xmlns:a16="http://schemas.microsoft.com/office/drawing/2014/main" xmlns="" id="{791202F5-DA5D-44B2-A6AF-447E9A6FECDB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अनुसार </a:t>
            </a:r>
            <a:r>
              <a:rPr lang="ne-NP" sz="2800" b="1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भू-उपभोग </a:t>
            </a:r>
            <a:endParaRPr lang="en-US" sz="26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00" y="5344932"/>
            <a:ext cx="8763000" cy="1436868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जग्गाको क्षेत्रफल उल्लेख गर्दा प्रश्न नं. ३.१ मा  उल्लेख भएको क्षेत्रफलको एकाइअनुसार नै बिघा÷कठ्ठा÷धुर वा रोपनी÷आना÷पैसा हुनु पर्दछ ।</a:t>
            </a: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एउटा कृषि–चलनअन्तर्गतका सवै कित्ताहरूको क्षेत्रफलको एकाइ एउटै हुनु पर्दछ ।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763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xmlns="" id="{2C8125B0-F4F1-4088-9AC7-24DBA18074B9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V="1">
            <a:off x="4584933" y="4933519"/>
            <a:ext cx="0" cy="44871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">
            <a:extLst>
              <a:ext uri="{FF2B5EF4-FFF2-40B4-BE49-F238E27FC236}">
                <a16:creationId xmlns:a16="http://schemas.microsoft.com/office/drawing/2014/main" xmlns="" id="{791202F5-DA5D-44B2-A6AF-447E9A6FECDB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अनुसार </a:t>
            </a:r>
            <a:r>
              <a:rPr lang="ne-NP" sz="2800" b="1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भू-उपभोग </a:t>
            </a:r>
            <a:endParaRPr lang="en-US" sz="26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83513283"/>
              </p:ext>
            </p:extLst>
          </p:nvPr>
        </p:nvGraphicFramePr>
        <p:xfrm>
          <a:off x="381000" y="9144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256699D1-147B-4991-A475-DFBD75446C55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6200" y="3581400"/>
            <a:ext cx="9067800" cy="3323987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परिवारको हकको आफैले चलन गरेको जग्गा भनेको परिवारको आफ्नो स्वामित्वमा रहेको र उपभोग गर्ने सम्पूर्ण अधिकार समेत </a:t>
            </a:r>
            <a:r>
              <a:rPr lang="ne-NP" sz="2000" dirty="0" smtClean="0">
                <a:latin typeface="Preeti" pitchFamily="2" charset="0"/>
                <a:cs typeface="Kalimati" panose="00000400000000000000" pitchFamily="2"/>
              </a:rPr>
              <a:t>आफैँमा </a:t>
            </a: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निहित रहेको जग्गा हो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यस्तो जग्गामा आफ्नो स्वामित्वमा रहेको तर अरूलाई कुनै शर्तमा उपभोग गर्न दिएको जग्गा पर्दैन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कसैको पनि कानुनी स्वामित्वमा नरहेको भनी स्पष्ट भएको र कुनै व्यक्ति विशेषले लामो समय देखि </a:t>
            </a:r>
            <a:r>
              <a:rPr lang="ne-NP" sz="20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(२० वर्ष देखि) </a:t>
            </a: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बिना विवाद उपभोग गरिरहेको जग्गालाई उक्त व्यक्तिको स्वामित्वमा नै रहेको मानी यसैअन्तर्गत राख्नुपर्दछ ।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>
            <a:extLst>
              <a:ext uri="{FF2B5EF4-FFF2-40B4-BE49-F238E27FC236}">
                <a16:creationId xmlns:a16="http://schemas.microsoft.com/office/drawing/2014/main" xmlns="" id="{EF1C7683-F914-4C9C-A390-ADFFAEDE5629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7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xmlns="" id="{C9D422B5-59AC-42A2-B638-F92EFC05E132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महल (२) परिवारको हकको जग्गा आफैंले चलन गरेको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120454ED-3F2D-4912-BBDF-6EAD65E89FA1}"/>
              </a:ext>
            </a:extLst>
          </p:cNvPr>
          <p:cNvGrpSpPr/>
          <p:nvPr/>
        </p:nvGrpSpPr>
        <p:grpSpPr>
          <a:xfrm>
            <a:off x="0" y="1371600"/>
            <a:ext cx="9067800" cy="2286000"/>
            <a:chOff x="0" y="1371600"/>
            <a:chExt cx="9067800" cy="2286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71600"/>
              <a:ext cx="9067800" cy="228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val 1">
              <a:extLst>
                <a:ext uri="{FF2B5EF4-FFF2-40B4-BE49-F238E27FC236}">
                  <a16:creationId xmlns:a16="http://schemas.microsoft.com/office/drawing/2014/main" xmlns="" id="{EE8C3C6A-1F77-4C6A-BBF0-A1A47C5F3DE9}"/>
                </a:ext>
              </a:extLst>
            </p:cNvPr>
            <p:cNvSpPr/>
            <p:nvPr/>
          </p:nvSpPr>
          <p:spPr>
            <a:xfrm>
              <a:off x="609600" y="1524000"/>
              <a:ext cx="1219200" cy="152400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H="1">
            <a:off x="1143000" y="2362200"/>
            <a:ext cx="38100" cy="1347234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xmlns="" id="{224553AA-E60B-4DA4-95ED-8077007AD550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8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3C44097-9D31-4653-ADD6-C34FF0CB1792}"/>
              </a:ext>
            </a:extLst>
          </p:cNvPr>
          <p:cNvGrpSpPr/>
          <p:nvPr/>
        </p:nvGrpSpPr>
        <p:grpSpPr>
          <a:xfrm>
            <a:off x="76200" y="838200"/>
            <a:ext cx="9067800" cy="6019800"/>
            <a:chOff x="76200" y="838200"/>
            <a:chExt cx="9067800" cy="6019800"/>
          </a:xfrm>
        </p:grpSpPr>
        <p:sp>
          <p:nvSpPr>
            <p:cNvPr id="12" name="TextBox 11"/>
            <p:cNvSpPr txBox="1"/>
            <p:nvPr/>
          </p:nvSpPr>
          <p:spPr>
            <a:xfrm>
              <a:off x="4343400" y="3776002"/>
              <a:ext cx="4800600" cy="308199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नगद तिर्ने शर्त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जिन्सी तिर्ने शर्त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बाली बाँड्ने शर्त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सेवा मजदुरीबापत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भोग बन्धकी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अन्य शर्त</a:t>
              </a:r>
              <a:r>
                <a:rPr lang="en-US" sz="2200" dirty="0">
                  <a:latin typeface="Preeti" pitchFamily="2" charset="0"/>
                  <a:cs typeface="Kalimati" panose="00000400000000000000" pitchFamily="2"/>
                </a:rPr>
                <a:t>{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" y="4395234"/>
              <a:ext cx="3429000" cy="17543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ne-NP" sz="24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अरुको </a:t>
              </a:r>
              <a:r>
                <a:rPr lang="ne-NP" sz="2400" b="1" dirty="0" smtClean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हकको जग्गा </a:t>
              </a:r>
              <a:r>
                <a:rPr lang="ne-NP" sz="24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हाल परिवारले चलन गरेको जग्गा</a:t>
              </a:r>
              <a:endParaRPr lang="en-US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838200"/>
              <a:ext cx="9067800" cy="2937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Arrow Connector 14"/>
            <p:cNvCxnSpPr/>
            <p:nvPr/>
          </p:nvCxnSpPr>
          <p:spPr>
            <a:xfrm>
              <a:off x="3619500" y="1524000"/>
              <a:ext cx="0" cy="2871234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657600" y="4904509"/>
              <a:ext cx="533400" cy="0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EE8C3C6A-1F77-4C6A-BBF0-A1A47C5F3DE9}"/>
              </a:ext>
            </a:extLst>
          </p:cNvPr>
          <p:cNvSpPr/>
          <p:nvPr/>
        </p:nvSpPr>
        <p:spPr>
          <a:xfrm>
            <a:off x="3429000" y="1143000"/>
            <a:ext cx="3048000" cy="4572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2CD1CD7F-1F1D-40E6-9461-C758545F5F16}"/>
              </a:ext>
            </a:extLst>
          </p:cNvPr>
          <p:cNvGrpSpPr/>
          <p:nvPr/>
        </p:nvGrpSpPr>
        <p:grpSpPr>
          <a:xfrm>
            <a:off x="152400" y="838200"/>
            <a:ext cx="8915400" cy="6034781"/>
            <a:chOff x="152400" y="838200"/>
            <a:chExt cx="8915400" cy="6034781"/>
          </a:xfrm>
        </p:grpSpPr>
        <p:sp>
          <p:nvSpPr>
            <p:cNvPr id="12" name="TextBox 11"/>
            <p:cNvSpPr txBox="1"/>
            <p:nvPr/>
          </p:nvSpPr>
          <p:spPr>
            <a:xfrm>
              <a:off x="3124200" y="3505200"/>
              <a:ext cx="5943600" cy="3367781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जग्गा धनीलाई आपसी सहमतिको आधारमा निश्चित नगद तिर्ने गरी जग्गा लिई उपभोग गरेको जग्गा यसअन्तर्गत पर्दछ । 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यस्तो जग्गामा खेतीपातीको चाँजोपाँजो मिलाउने सम्पूर्ण अधिकार मुख्य कृषकको हुन्छ ।</a:t>
              </a:r>
              <a:endParaRPr lang="en-US" dirty="0">
                <a:latin typeface="Preeti" pitchFamily="2" charset="0"/>
                <a:cs typeface="Kalimati" panose="00000400000000000000" pitchFamily="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400" y="3962400"/>
              <a:ext cx="2286000" cy="28161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e-NP" sz="24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ठेक्कामा  लिएको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महल (३) नगद तिर्ने शर्तमा चलन गरेको जग्गा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2399468" y="4874246"/>
              <a:ext cx="724732" cy="484632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838200"/>
              <a:ext cx="8610600" cy="228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4" name="Straight Arrow Connector 13"/>
            <p:cNvCxnSpPr>
              <a:cxnSpLocks/>
            </p:cNvCxnSpPr>
            <p:nvPr/>
          </p:nvCxnSpPr>
          <p:spPr>
            <a:xfrm flipH="1">
              <a:off x="2094670" y="2057400"/>
              <a:ext cx="438565" cy="1905000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xmlns="" id="{4F331E75-2EE3-44AD-A97B-C28FD330B65F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9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EE8C3C6A-1F77-4C6A-BBF0-A1A47C5F3DE9}"/>
              </a:ext>
            </a:extLst>
          </p:cNvPr>
          <p:cNvSpPr/>
          <p:nvPr/>
        </p:nvSpPr>
        <p:spPr>
          <a:xfrm>
            <a:off x="2094669" y="1371600"/>
            <a:ext cx="877132" cy="6858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3576</TotalTime>
  <Words>788</Words>
  <Application>Microsoft Office PowerPoint</Application>
  <PresentationFormat>On-screen Show (4:3)</PresentationFormat>
  <Paragraphs>117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365</cp:revision>
  <dcterms:created xsi:type="dcterms:W3CDTF">2006-08-16T00:00:00Z</dcterms:created>
  <dcterms:modified xsi:type="dcterms:W3CDTF">2022-04-06T17:36:30Z</dcterms:modified>
</cp:coreProperties>
</file>